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332">
          <p15:clr>
            <a:srgbClr val="000000"/>
          </p15:clr>
        </p15:guide>
        <p15:guide id="4" pos="864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332" orient="horz"/>
        <p:guide pos="8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2178491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8217849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9f8a5bf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139f8a5bf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a0b7378e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ea0b7378e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21784911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821784911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217849115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821784911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a0b7378e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ea0b7378e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a0b7378e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ea0b7378e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6c97854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146c97854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bb36d3bb4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bb36d3bb4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bb36d3bb4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gdbb36d3bb4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NSTEM provides STEM scholarships for exemplary students!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College/University Scholarship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Extracurricular STEM Enrichment Scholarship</a:t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462fe6aa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gd462fe6aa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bb36d3bb4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Chapter fee = $295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student member fee is $20 (optional)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Equitable and accessible for all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2" name="Google Shape;262;gdbb36d3bb4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217849115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2821784911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bb36d3bb4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bb36d3bb4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9fd0de6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d39fd0de6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bb36d3bb4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dbb36d3bb4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in Canva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Hoodies, T-shirts, Polos, and MORE!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fe366b6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29fe366b6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in Canva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39fd0de6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d39fd0de6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2b03300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102b03300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645708ea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2645708ea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hold accreditation from 1500 colleges and universities nationwide. Our official recognition by admissions boards solidifies our standing as a trusted and reputable institution for prospective students seeking academic excellence and growth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bb36d3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support and resources to students from K to Career</a:t>
            </a:r>
            <a:r>
              <a:rPr baseline="30000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aseline="30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Encourages STEM interest, creativity, and passion!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to all, regardless of resources within the community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" name="Google Shape;72;gdbb36d3bb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bb36d3bb4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dbb36d3bb4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f4dcc7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1" name="Google Shape;381;gdf4dcc765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bb36d3bb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 careers with educational experiences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students at an earlier age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the continuum from </a:t>
            </a: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to Career</a:t>
            </a:r>
            <a:r>
              <a:rPr baseline="30000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skills in technical areas</a:t>
            </a:r>
            <a:endParaRPr sz="800"/>
          </a:p>
        </p:txBody>
      </p:sp>
      <p:sp>
        <p:nvSpPr>
          <p:cNvPr id="86" name="Google Shape;86;gdbb36d3bb4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bb36d3bb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bb36d3bb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a4c4a19b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4" name="Google Shape;104;g12a4c4a19b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bb36d3bb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dbb36d3bb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 an educator is challenging, you’re busy! 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make your job easier by providing tools and resources to build and manage your Chapter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you create an engaging student experience!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902d21d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11902d21d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NSTEM is designed for ALL STEM learners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GPA requirement is only in STEM courses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Inclusive to all communities that want to participate in STEM education and training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bb36d3bb4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bb36d3bb4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4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11" Type="http://schemas.openxmlformats.org/officeDocument/2006/relationships/image" Target="../media/image36.png"/><Relationship Id="rId10" Type="http://schemas.openxmlformats.org/officeDocument/2006/relationships/image" Target="../media/image38.png"/><Relationship Id="rId12" Type="http://schemas.openxmlformats.org/officeDocument/2006/relationships/image" Target="../media/image7.png"/><Relationship Id="rId9" Type="http://schemas.openxmlformats.org/officeDocument/2006/relationships/image" Target="../media/image33.png"/><Relationship Id="rId5" Type="http://schemas.openxmlformats.org/officeDocument/2006/relationships/image" Target="../media/image25.png"/><Relationship Id="rId6" Type="http://schemas.openxmlformats.org/officeDocument/2006/relationships/image" Target="../media/image3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jp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44.gif"/><Relationship Id="rId5" Type="http://schemas.openxmlformats.org/officeDocument/2006/relationships/image" Target="../media/image46.png"/><Relationship Id="rId6" Type="http://schemas.openxmlformats.org/officeDocument/2006/relationships/image" Target="../media/image54.png"/><Relationship Id="rId7" Type="http://schemas.openxmlformats.org/officeDocument/2006/relationships/image" Target="../media/image45.png"/><Relationship Id="rId8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hyperlink" Target="https://nstem.org/chapters-map/" TargetMode="External"/><Relationship Id="rId5" Type="http://schemas.openxmlformats.org/officeDocument/2006/relationships/hyperlink" Target="https://nstem.org/chapters-map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5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82.jpg"/><Relationship Id="rId5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g"/><Relationship Id="rId4" Type="http://schemas.openxmlformats.org/officeDocument/2006/relationships/image" Target="../media/image57.png"/><Relationship Id="rId11" Type="http://schemas.openxmlformats.org/officeDocument/2006/relationships/image" Target="../media/image61.png"/><Relationship Id="rId10" Type="http://schemas.openxmlformats.org/officeDocument/2006/relationships/image" Target="../media/image7.png"/><Relationship Id="rId9" Type="http://schemas.openxmlformats.org/officeDocument/2006/relationships/image" Target="../media/image83.png"/><Relationship Id="rId5" Type="http://schemas.openxmlformats.org/officeDocument/2006/relationships/image" Target="../media/image58.png"/><Relationship Id="rId6" Type="http://schemas.openxmlformats.org/officeDocument/2006/relationships/image" Target="../media/image51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70.png"/><Relationship Id="rId13" Type="http://schemas.openxmlformats.org/officeDocument/2006/relationships/image" Target="../media/image7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nstem.org/partners/" TargetMode="External"/><Relationship Id="rId4" Type="http://schemas.openxmlformats.org/officeDocument/2006/relationships/hyperlink" Target="https://www.nstem.org/partners/" TargetMode="External"/><Relationship Id="rId9" Type="http://schemas.openxmlformats.org/officeDocument/2006/relationships/image" Target="../media/image63.png"/><Relationship Id="rId15" Type="http://schemas.openxmlformats.org/officeDocument/2006/relationships/image" Target="../media/image66.png"/><Relationship Id="rId14" Type="http://schemas.openxmlformats.org/officeDocument/2006/relationships/image" Target="../media/image69.png"/><Relationship Id="rId16" Type="http://schemas.openxmlformats.org/officeDocument/2006/relationships/image" Target="../media/image67.png"/><Relationship Id="rId5" Type="http://schemas.openxmlformats.org/officeDocument/2006/relationships/image" Target="../media/image62.png"/><Relationship Id="rId6" Type="http://schemas.openxmlformats.org/officeDocument/2006/relationships/image" Target="../media/image55.png"/><Relationship Id="rId7" Type="http://schemas.openxmlformats.org/officeDocument/2006/relationships/image" Target="../media/image60.png"/><Relationship Id="rId8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1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10" Type="http://schemas.openxmlformats.org/officeDocument/2006/relationships/image" Target="../media/image7.png"/><Relationship Id="rId9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5.jpg"/><Relationship Id="rId4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iktok.com/@nstemhs?" TargetMode="External"/><Relationship Id="rId10" Type="http://schemas.openxmlformats.org/officeDocument/2006/relationships/image" Target="../media/image75.png"/><Relationship Id="rId13" Type="http://schemas.openxmlformats.org/officeDocument/2006/relationships/hyperlink" Target="https://www.pinterest.com/nstemhs/_created/" TargetMode="External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Relationship Id="rId4" Type="http://schemas.openxmlformats.org/officeDocument/2006/relationships/hyperlink" Target="https://www.instagram.com/nstemhs/" TargetMode="External"/><Relationship Id="rId9" Type="http://schemas.openxmlformats.org/officeDocument/2006/relationships/image" Target="../media/image73.png"/><Relationship Id="rId15" Type="http://schemas.openxmlformats.org/officeDocument/2006/relationships/hyperlink" Target="https://www.linkedin.com/company/national-stem-honor-society" TargetMode="External"/><Relationship Id="rId14" Type="http://schemas.openxmlformats.org/officeDocument/2006/relationships/image" Target="../media/image81.png"/><Relationship Id="rId17" Type="http://schemas.openxmlformats.org/officeDocument/2006/relationships/image" Target="../media/image7.png"/><Relationship Id="rId16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hyperlink" Target="https://www.facebook.com/NSTEMHS/" TargetMode="External"/><Relationship Id="rId7" Type="http://schemas.openxmlformats.org/officeDocument/2006/relationships/image" Target="../media/image76.png"/><Relationship Id="rId8" Type="http://schemas.openxmlformats.org/officeDocument/2006/relationships/hyperlink" Target="https://twitter.com/nstemh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9691" l="0" r="0" t="0"/>
          <a:stretch/>
        </p:blipFill>
        <p:spPr>
          <a:xfrm>
            <a:off x="-76225" y="0"/>
            <a:ext cx="96012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3192525" y="1535701"/>
            <a:ext cx="1944274" cy="22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30255" l="0" r="0" t="29900"/>
          <a:stretch/>
        </p:blipFill>
        <p:spPr>
          <a:xfrm>
            <a:off x="2336528" y="4077643"/>
            <a:ext cx="3913594" cy="69303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179475" y="3917550"/>
            <a:ext cx="8643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baseline="30000" i="1" lang="en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69663" y="301825"/>
            <a:ext cx="83424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="1" baseline="30000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1" baseline="3000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9670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37775" y="-304800"/>
            <a:ext cx="9886951" cy="65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5202475" y="100000"/>
            <a:ext cx="43632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0" lang="en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endParaRPr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0" lang="en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Project-Based Learning</a:t>
            </a:r>
            <a:endParaRPr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 Service 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0" lang="en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0" lang="en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Readiness </a:t>
            </a:r>
            <a:endParaRPr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r>
              <a:rPr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Awards/Scholarships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253675" y="1925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b="1" i="0" lang="en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Proposition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658300" y="3278200"/>
            <a:ext cx="1239349" cy="1458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825" y="2531525"/>
            <a:ext cx="4938732" cy="27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4">
            <a:alphaModFix/>
          </a:blip>
          <a:srcRect b="5704" l="0" r="0" t="0"/>
          <a:stretch/>
        </p:blipFill>
        <p:spPr>
          <a:xfrm>
            <a:off x="4594025" y="-206575"/>
            <a:ext cx="4811576" cy="294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5">
            <a:alphaModFix/>
          </a:blip>
          <a:srcRect b="0" l="0" r="0" t="22015"/>
          <a:stretch/>
        </p:blipFill>
        <p:spPr>
          <a:xfrm>
            <a:off x="-169325" y="2721900"/>
            <a:ext cx="4749701" cy="27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6">
            <a:alphaModFix/>
          </a:blip>
          <a:srcRect b="12449" l="0" r="0" t="0"/>
          <a:stretch/>
        </p:blipFill>
        <p:spPr>
          <a:xfrm>
            <a:off x="-26475" y="-206575"/>
            <a:ext cx="4620499" cy="294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124350" y="-14645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4216350" y="4230279"/>
            <a:ext cx="711300" cy="8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690025" y="4645925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Missouri Military Academy Officers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Ceremony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690025" y="2359925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Parsippany Troy Hills HS 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Induction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Ceremony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5033425" y="4645925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Phenix City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Induction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Ceremony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4849275" y="2359925"/>
            <a:ext cx="44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Rachel Patterson Elementary Graduation Ceremony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68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2816100" y="192500"/>
            <a:ext cx="488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Project-Based Learning</a:t>
            </a:r>
            <a:r>
              <a:rPr b="1" i="0" lang="en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658300" y="3278200"/>
            <a:ext cx="1239349" cy="1458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0" l="337" r="337" t="0"/>
          <a:stretch/>
        </p:blipFill>
        <p:spPr>
          <a:xfrm>
            <a:off x="5267325" y="152400"/>
            <a:ext cx="37127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50" y="577075"/>
            <a:ext cx="5078326" cy="39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8725" y="-932775"/>
            <a:ext cx="10589725" cy="70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53050" y="-74987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Encouraging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</a:t>
            </a:r>
            <a:r>
              <a:rPr b="1" i="1"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solve local, regional, national, global problems/challenges </a:t>
            </a:r>
            <a:endParaRPr b="1" i="1"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1050" y="806448"/>
            <a:ext cx="1840400" cy="250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725" y="-47550"/>
            <a:ext cx="9248849" cy="51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253675" y="1925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048975" y="3737928"/>
            <a:ext cx="848674" cy="9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15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90875" y="4378400"/>
            <a:ext cx="8966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Readiness 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975975" y="3562352"/>
            <a:ext cx="997875" cy="11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300" y="-107650"/>
            <a:ext cx="4847045" cy="34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2689" y="2779699"/>
            <a:ext cx="4634690" cy="3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5">
            <a:alphaModFix/>
          </a:blip>
          <a:srcRect b="10984" l="0" r="0" t="0"/>
          <a:stretch/>
        </p:blipFill>
        <p:spPr>
          <a:xfrm>
            <a:off x="-152400" y="0"/>
            <a:ext cx="4634700" cy="29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6">
            <a:alphaModFix/>
          </a:blip>
          <a:srcRect b="0" l="0" r="0" t="17314"/>
          <a:stretch/>
        </p:blipFill>
        <p:spPr>
          <a:xfrm>
            <a:off x="4482300" y="2971800"/>
            <a:ext cx="4756952" cy="28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9325" y="120225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5625" y="2971800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00" y="2976588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300" y="120225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75625" y="2110875"/>
            <a:ext cx="897425" cy="8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3264375" y="4203188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6720625" y="48890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12">
            <a:alphaModFix amt="91000"/>
          </a:blip>
          <a:srcRect b="0" l="0" r="0" t="0"/>
          <a:stretch/>
        </p:blipFill>
        <p:spPr>
          <a:xfrm>
            <a:off x="8186350" y="40519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 b="11223" l="16726" r="16579" t="11370"/>
          <a:stretch/>
        </p:blipFill>
        <p:spPr>
          <a:xfrm>
            <a:off x="0" y="-406600"/>
            <a:ext cx="9144003" cy="5969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2305425" y="-58825"/>
            <a:ext cx="63921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Chapter Officers </a:t>
            </a:r>
            <a:endParaRPr b="1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375725" y="-1"/>
            <a:ext cx="995876" cy="1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1171122" y="47069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3612800" y="48800"/>
            <a:ext cx="6293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"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Awards &amp; </a:t>
            </a:r>
            <a:r>
              <a:rPr b="1" i="0" lang="en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Scholarships </a:t>
            </a:r>
            <a:endParaRPr b="1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792550" y="3564699"/>
            <a:ext cx="995876" cy="1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/>
        </p:nvSpPr>
        <p:spPr>
          <a:xfrm>
            <a:off x="1268975" y="468592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Rachel Patterson Elementary School NSTEM Chapter Induction Ceremony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8029" l="0" r="0" t="0"/>
          <a:stretch/>
        </p:blipFill>
        <p:spPr>
          <a:xfrm>
            <a:off x="0" y="0"/>
            <a:ext cx="9144003" cy="52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5450" y="4062475"/>
            <a:ext cx="9144000" cy="82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125975" y="4051450"/>
            <a:ext cx="8702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Mission: 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Inspire innovation and recognize student excellence </a:t>
            </a:r>
            <a:endParaRPr i="1" sz="19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From K to Career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in the fields of </a:t>
            </a:r>
            <a:r>
              <a:rPr b="1"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cience, </a:t>
            </a:r>
            <a:r>
              <a:rPr b="1"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echnology, </a:t>
            </a:r>
            <a:r>
              <a:rPr b="1"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ngineering, &amp; </a:t>
            </a:r>
            <a:r>
              <a:rPr b="1"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i="1" lang="en" sz="1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athematics.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136000" y="10867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Rachel Patterson Elementary School - Chapter Induction Ceremony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7047075" y="48461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520265" y="4100000"/>
            <a:ext cx="605735" cy="7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8375" y="0"/>
            <a:ext cx="11191175" cy="7029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32"/>
          <p:cNvCxnSpPr/>
          <p:nvPr/>
        </p:nvCxnSpPr>
        <p:spPr>
          <a:xfrm flipH="1" rot="10800000">
            <a:off x="1241050" y="3618600"/>
            <a:ext cx="849000" cy="670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p32"/>
          <p:cNvCxnSpPr/>
          <p:nvPr/>
        </p:nvCxnSpPr>
        <p:spPr>
          <a:xfrm>
            <a:off x="1166575" y="3024675"/>
            <a:ext cx="1131900" cy="15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1" name="Google Shape;251;p32"/>
          <p:cNvSpPr txBox="1"/>
          <p:nvPr/>
        </p:nvSpPr>
        <p:spPr>
          <a:xfrm>
            <a:off x="75350" y="142350"/>
            <a:ext cx="5724900" cy="3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Commitments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32"/>
          <p:cNvCxnSpPr/>
          <p:nvPr/>
        </p:nvCxnSpPr>
        <p:spPr>
          <a:xfrm>
            <a:off x="1241050" y="1938825"/>
            <a:ext cx="930900" cy="604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3" name="Google Shape;25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750" y="1911203"/>
            <a:ext cx="2059250" cy="20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52025" y="605200"/>
            <a:ext cx="1840550" cy="18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250" y="2035700"/>
            <a:ext cx="1840550" cy="184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52025" y="3521337"/>
            <a:ext cx="1840550" cy="18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3206000" y="35939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 rotWithShape="1">
          <a:blip r:embed="rId8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6500" y="-37000"/>
            <a:ext cx="10057025" cy="53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7038375" y="5266125"/>
            <a:ext cx="2301300" cy="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260625" y="58725"/>
            <a:ext cx="30114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Affordability</a:t>
            </a:r>
            <a:endParaRPr b="1" i="0" sz="4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6733600" y="472125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822500" y="3505774"/>
            <a:ext cx="995876" cy="11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5125" y="-144000"/>
            <a:ext cx="9529126" cy="52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/>
        </p:nvSpPr>
        <p:spPr>
          <a:xfrm>
            <a:off x="5958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52850" y="35869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Chapter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/>
        </p:nvSpPr>
        <p:spPr>
          <a:xfrm>
            <a:off x="8333922" y="41735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3258800" y="152400"/>
            <a:ext cx="25935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 </a:t>
            </a:r>
            <a:endParaRPr b="1"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</a:t>
            </a:r>
            <a:endParaRPr b="1"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sz="3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3489750" y="45374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 rotWithShape="1">
          <a:blip r:embed="rId3">
            <a:alphaModFix amt="91000"/>
          </a:blip>
          <a:srcRect b="0" l="0" r="0" t="0"/>
          <a:stretch/>
        </p:blipFill>
        <p:spPr>
          <a:xfrm>
            <a:off x="4074062" y="3309474"/>
            <a:ext cx="995876" cy="11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6200"/>
            <a:ext cx="3258800" cy="32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950" y="76201"/>
            <a:ext cx="3291850" cy="32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38100" y="3352800"/>
            <a:ext cx="3882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Patricia Kitchens</a:t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Chapter Services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year veteran teacher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5"/>
          <p:cNvSpPr txBox="1"/>
          <p:nvPr/>
        </p:nvSpPr>
        <p:spPr>
          <a:xfrm>
            <a:off x="5775950" y="3352800"/>
            <a:ext cx="3882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Eric Magers</a:t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Founder/CEO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veteran teacher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 b="9695" l="16987" r="16575" t="10565"/>
          <a:stretch/>
        </p:blipFill>
        <p:spPr>
          <a:xfrm>
            <a:off x="0" y="-975937"/>
            <a:ext cx="9154852" cy="6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 rotWithShape="1">
          <a:blip r:embed="rId4">
            <a:alphaModFix/>
          </a:blip>
          <a:srcRect b="0" l="0" r="0" t="7723"/>
          <a:stretch/>
        </p:blipFill>
        <p:spPr>
          <a:xfrm>
            <a:off x="-24225" y="-129075"/>
            <a:ext cx="9214525" cy="566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 txBox="1"/>
          <p:nvPr/>
        </p:nvSpPr>
        <p:spPr>
          <a:xfrm>
            <a:off x="104500" y="-16700"/>
            <a:ext cx="6191100" cy="18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Managing Your Chapter </a:t>
            </a:r>
            <a:endParaRPr b="1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36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7742600" y="3625624"/>
            <a:ext cx="995876" cy="1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125975" y="468592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John Kerr Elementary School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NSTEM Chapter Advisors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 txBox="1"/>
          <p:nvPr/>
        </p:nvSpPr>
        <p:spPr>
          <a:xfrm>
            <a:off x="6614425" y="48952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4520775" y="2114550"/>
            <a:ext cx="42726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Chapter Merchandise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8"/>
          <p:cNvSpPr txBox="1"/>
          <p:nvPr/>
        </p:nvSpPr>
        <p:spPr>
          <a:xfrm>
            <a:off x="6610200" y="48664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8"/>
          <p:cNvSpPr txBox="1"/>
          <p:nvPr/>
        </p:nvSpPr>
        <p:spPr>
          <a:xfrm>
            <a:off x="780750" y="1990175"/>
            <a:ext cx="22335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Apparel &amp; Accessories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/>
        </p:nvSpPr>
        <p:spPr>
          <a:xfrm>
            <a:off x="4103225" y="36240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</a:t>
            </a:r>
            <a:endParaRPr b="1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1" i="0" sz="3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39"/>
          <p:cNvGrpSpPr/>
          <p:nvPr/>
        </p:nvGrpSpPr>
        <p:grpSpPr>
          <a:xfrm>
            <a:off x="-101950" y="-587237"/>
            <a:ext cx="4567676" cy="3465676"/>
            <a:chOff x="-519225" y="-541975"/>
            <a:chExt cx="4567676" cy="3465676"/>
          </a:xfrm>
        </p:grpSpPr>
        <p:cxnSp>
          <p:nvCxnSpPr>
            <p:cNvPr id="319" name="Google Shape;319;p39"/>
            <p:cNvCxnSpPr/>
            <p:nvPr/>
          </p:nvCxnSpPr>
          <p:spPr>
            <a:xfrm>
              <a:off x="1550300" y="1072700"/>
              <a:ext cx="426600" cy="306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320" name="Google Shape;320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48000" y="23250"/>
              <a:ext cx="2900451" cy="290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19225" y="-541975"/>
              <a:ext cx="2859524" cy="285952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2" name="Google Shape;322;p39"/>
          <p:cNvCxnSpPr/>
          <p:nvPr/>
        </p:nvCxnSpPr>
        <p:spPr>
          <a:xfrm>
            <a:off x="-40200" y="2302400"/>
            <a:ext cx="9224400" cy="4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3" name="Google Shape;323;p39"/>
          <p:cNvSpPr txBox="1"/>
          <p:nvPr/>
        </p:nvSpPr>
        <p:spPr>
          <a:xfrm>
            <a:off x="6026775" y="229002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Advisory Council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674000" y="1625975"/>
            <a:ext cx="135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 Hecht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2319800" y="96075"/>
            <a:ext cx="154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Eric Magers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 &amp; Founder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p39"/>
          <p:cNvCxnSpPr/>
          <p:nvPr/>
        </p:nvCxnSpPr>
        <p:spPr>
          <a:xfrm flipH="1" rot="10800000">
            <a:off x="4123875" y="3839488"/>
            <a:ext cx="276000" cy="159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9"/>
          <p:cNvCxnSpPr/>
          <p:nvPr/>
        </p:nvCxnSpPr>
        <p:spPr>
          <a:xfrm flipH="1" rot="10800000">
            <a:off x="1363950" y="3667713"/>
            <a:ext cx="534900" cy="305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8" name="Google Shape;32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13150" y="2940887"/>
            <a:ext cx="2536925" cy="253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9"/>
          <p:cNvCxnSpPr/>
          <p:nvPr/>
        </p:nvCxnSpPr>
        <p:spPr>
          <a:xfrm>
            <a:off x="2729675" y="3746363"/>
            <a:ext cx="434700" cy="265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0" name="Google Shape;330;p39"/>
          <p:cNvPicPr preferRelativeResize="0"/>
          <p:nvPr/>
        </p:nvPicPr>
        <p:blipFill rotWithShape="1">
          <a:blip r:embed="rId7">
            <a:alphaModFix/>
          </a:blip>
          <a:srcRect b="3779" l="0" r="0" t="-3780"/>
          <a:stretch/>
        </p:blipFill>
        <p:spPr>
          <a:xfrm>
            <a:off x="2199050" y="2779750"/>
            <a:ext cx="2631150" cy="26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9"/>
          <p:cNvSpPr txBox="1"/>
          <p:nvPr/>
        </p:nvSpPr>
        <p:spPr>
          <a:xfrm>
            <a:off x="-115637" y="2792513"/>
            <a:ext cx="194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Errika Moore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STEM Funders </a:t>
            </a:r>
            <a:endParaRPr i="1"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Network</a:t>
            </a:r>
            <a:r>
              <a:rPr lang="en"/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9"/>
          <p:cNvSpPr txBox="1"/>
          <p:nvPr/>
        </p:nvSpPr>
        <p:spPr>
          <a:xfrm>
            <a:off x="1063800" y="4281400"/>
            <a:ext cx="224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Maxine Cain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STEM Atlanta Women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9"/>
          <p:cNvSpPr txBox="1"/>
          <p:nvPr/>
        </p:nvSpPr>
        <p:spPr>
          <a:xfrm>
            <a:off x="2794100" y="2933163"/>
            <a:ext cx="154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José Morey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Ad Astra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0350" y="2060037"/>
            <a:ext cx="2551200" cy="25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9"/>
          <p:cNvPicPr preferRelativeResize="0"/>
          <p:nvPr/>
        </p:nvPicPr>
        <p:blipFill rotWithShape="1">
          <a:blip r:embed="rId9">
            <a:alphaModFix/>
          </a:blip>
          <a:srcRect b="50675" l="0" r="47772" t="0"/>
          <a:stretch/>
        </p:blipFill>
        <p:spPr>
          <a:xfrm>
            <a:off x="4203438" y="2779741"/>
            <a:ext cx="1637974" cy="154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9"/>
          <p:cNvPicPr preferRelativeResize="0"/>
          <p:nvPr/>
        </p:nvPicPr>
        <p:blipFill rotWithShape="1">
          <a:blip r:embed="rId9">
            <a:alphaModFix/>
          </a:blip>
          <a:srcRect b="1874" l="0" r="47772" t="48801"/>
          <a:stretch/>
        </p:blipFill>
        <p:spPr>
          <a:xfrm>
            <a:off x="5549513" y="3486291"/>
            <a:ext cx="1637974" cy="1546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39"/>
          <p:cNvCxnSpPr/>
          <p:nvPr/>
        </p:nvCxnSpPr>
        <p:spPr>
          <a:xfrm rot="10800000">
            <a:off x="5573375" y="3881200"/>
            <a:ext cx="177000" cy="104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39"/>
          <p:cNvSpPr txBox="1"/>
          <p:nvPr/>
        </p:nvSpPr>
        <p:spPr>
          <a:xfrm>
            <a:off x="4084725" y="4289225"/>
            <a:ext cx="166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Kelli List Wells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STEM Leadership Alliance</a:t>
            </a:r>
            <a:endParaRPr i="1"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5359375" y="2878438"/>
            <a:ext cx="1941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Saundra Lamb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Thurgood Marshall Trust</a:t>
            </a:r>
            <a:endParaRPr i="1"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0" name="Google Shape;340;p39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9"/>
          <p:cNvPicPr preferRelativeResize="0"/>
          <p:nvPr/>
        </p:nvPicPr>
        <p:blipFill rotWithShape="1">
          <a:blip r:embed="rId10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11">
            <a:alphaModFix/>
          </a:blip>
          <a:srcRect b="-9806" l="0" r="-415729" t="-175256"/>
          <a:stretch/>
        </p:blipFill>
        <p:spPr>
          <a:xfrm>
            <a:off x="-181850" y="-401700"/>
            <a:ext cx="10588000" cy="585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/>
        </p:nvSpPr>
        <p:spPr>
          <a:xfrm>
            <a:off x="4185225" y="3016525"/>
            <a:ext cx="4696800" cy="18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Accreditations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&amp; Partners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00" y="2466700"/>
            <a:ext cx="3972250" cy="1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99" y="99852"/>
            <a:ext cx="3276381" cy="8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026" y="1098063"/>
            <a:ext cx="1454400" cy="102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8475" y="10537"/>
            <a:ext cx="1929184" cy="10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3642" y="2304424"/>
            <a:ext cx="2454258" cy="10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/>
          <p:cNvPicPr preferRelativeResize="0"/>
          <p:nvPr/>
        </p:nvPicPr>
        <p:blipFill rotWithShape="1">
          <a:blip r:embed="rId10">
            <a:alphaModFix/>
          </a:blip>
          <a:srcRect b="33961" l="0" r="0" t="28202"/>
          <a:stretch/>
        </p:blipFill>
        <p:spPr>
          <a:xfrm>
            <a:off x="1413476" y="3641400"/>
            <a:ext cx="3846098" cy="102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000" y="3783169"/>
            <a:ext cx="1190600" cy="119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09822" y="1283275"/>
            <a:ext cx="2029066" cy="8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0"/>
          <p:cNvPicPr preferRelativeResize="0"/>
          <p:nvPr/>
        </p:nvPicPr>
        <p:blipFill rotWithShape="1">
          <a:blip r:embed="rId13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0"/>
          <p:cNvSpPr txBox="1"/>
          <p:nvPr/>
        </p:nvSpPr>
        <p:spPr>
          <a:xfrm>
            <a:off x="3800475" y="178975"/>
            <a:ext cx="23796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Partners 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5050" y="994433"/>
            <a:ext cx="2615551" cy="123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93050" y="2190750"/>
            <a:ext cx="1394876" cy="139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58489" y="3501301"/>
            <a:ext cx="2728949" cy="1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900" y="-103325"/>
            <a:ext cx="9232901" cy="558936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1"/>
          <p:cNvSpPr txBox="1"/>
          <p:nvPr/>
        </p:nvSpPr>
        <p:spPr>
          <a:xfrm>
            <a:off x="342900" y="3512675"/>
            <a:ext cx="85548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Accredited College </a:t>
            </a:r>
            <a:endParaRPr b="1" sz="3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&amp; University </a:t>
            </a:r>
            <a:r>
              <a:rPr b="1" i="0" lang="en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Internship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14595" l="0" r="0" t="0"/>
          <a:stretch/>
        </p:blipFill>
        <p:spPr>
          <a:xfrm>
            <a:off x="-29512" y="0"/>
            <a:ext cx="9203026" cy="52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30059" l="0" r="-1708" t="23851"/>
          <a:stretch/>
        </p:blipFill>
        <p:spPr>
          <a:xfrm>
            <a:off x="135900" y="98800"/>
            <a:ext cx="3365076" cy="6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3445350" y="0"/>
            <a:ext cx="7722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baseline="30000" i="0" lang="en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b="1" i="0" lang="en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3400" y="804075"/>
            <a:ext cx="1407300" cy="1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5825" y="3773500"/>
            <a:ext cx="1370000" cy="13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5125" y="2540250"/>
            <a:ext cx="1370000" cy="13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2700" y="624175"/>
            <a:ext cx="1407300" cy="1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5375" y="1449650"/>
            <a:ext cx="1407300" cy="1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10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2"/>
          <p:cNvPicPr preferRelativeResize="0"/>
          <p:nvPr/>
        </p:nvPicPr>
        <p:blipFill rotWithShape="1">
          <a:blip r:embed="rId3">
            <a:alphaModFix/>
          </a:blip>
          <a:srcRect b="29200" l="25882" r="0" t="4283"/>
          <a:stretch/>
        </p:blipFill>
        <p:spPr>
          <a:xfrm>
            <a:off x="0" y="0"/>
            <a:ext cx="9169751" cy="524374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2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0" y="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 a Chapter</a:t>
            </a:r>
            <a:endParaRPr b="1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2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800150" y="3620651"/>
            <a:ext cx="948326" cy="11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2"/>
          <p:cNvSpPr txBox="1"/>
          <p:nvPr/>
        </p:nvSpPr>
        <p:spPr>
          <a:xfrm>
            <a:off x="5408425" y="3990000"/>
            <a:ext cx="304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Notre Dame Preparatory High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School, Scottsdale, AZ</a:t>
            </a:r>
            <a:endParaRPr i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2450"/>
            <a:ext cx="91440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3"/>
          <p:cNvSpPr txBox="1"/>
          <p:nvPr/>
        </p:nvSpPr>
        <p:spPr>
          <a:xfrm>
            <a:off x="7069325" y="647700"/>
            <a:ext cx="17715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nstem.org</a:t>
            </a: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304400" y="135675"/>
            <a:ext cx="3287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5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4394975"/>
            <a:ext cx="577200" cy="5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600" y="4372025"/>
            <a:ext cx="890100" cy="6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0812" y="4447775"/>
            <a:ext cx="580778" cy="4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59825" y="4394987"/>
            <a:ext cx="577200" cy="57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1299" y="4347233"/>
            <a:ext cx="504000" cy="5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3375" y="4338125"/>
            <a:ext cx="580800" cy="5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67176" y="4430589"/>
            <a:ext cx="504002" cy="505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3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43"/>
          <p:cNvPicPr preferRelativeResize="0"/>
          <p:nvPr/>
        </p:nvPicPr>
        <p:blipFill rotWithShape="1">
          <a:blip r:embed="rId17">
            <a:alphaModFix amt="91000"/>
          </a:blip>
          <a:srcRect b="0" l="0" r="0" t="0"/>
          <a:stretch/>
        </p:blipFill>
        <p:spPr>
          <a:xfrm>
            <a:off x="7126151" y="2651973"/>
            <a:ext cx="1771501" cy="208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23079" l="-9" r="3475" t="2051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6805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601950" y="167188"/>
            <a:ext cx="75687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the </a:t>
            </a:r>
            <a:r>
              <a:rPr b="1" i="0" lang="en" sz="29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of STEM</a:t>
            </a: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your school?  </a:t>
            </a:r>
            <a:endParaRPr b="1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852475" y="3365949"/>
            <a:ext cx="995876" cy="11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2200" y="-367575"/>
            <a:ext cx="9855150" cy="65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493750" y="261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Chapter Based Society 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805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aseline="3000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8494822" y="4197053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50">
                <a:solidFill>
                  <a:srgbClr val="F1C232"/>
                </a:solidFill>
                <a:highlight>
                  <a:srgbClr val="BF9000"/>
                </a:highlight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46450" y="3841750"/>
            <a:ext cx="701900" cy="8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272550" y="4245900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Malden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Graduation Ceremony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16873" l="0" r="0" t="-2916"/>
          <a:stretch/>
        </p:blipFill>
        <p:spPr>
          <a:xfrm>
            <a:off x="0" y="0"/>
            <a:ext cx="9144001" cy="50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-270050" y="0"/>
            <a:ext cx="92910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Annual </a:t>
            </a:r>
            <a:r>
              <a:rPr b="1" i="0" lang="en" sz="1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Minimum </a:t>
            </a:r>
            <a:endParaRPr b="1" i="0" sz="19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Eligibility </a:t>
            </a:r>
            <a:endParaRPr b="1" i="0" sz="19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Requirements </a:t>
            </a:r>
            <a:endParaRPr b="1" i="0" sz="19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for Student </a:t>
            </a:r>
            <a:endParaRPr b="1" i="0" sz="19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3492" l="2026" r="3695" t="2865"/>
          <a:stretch/>
        </p:blipFill>
        <p:spPr>
          <a:xfrm>
            <a:off x="60750" y="77075"/>
            <a:ext cx="6774449" cy="49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0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6835500" y="4748625"/>
            <a:ext cx="23085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-707550" y="107675"/>
            <a:ext cx="57876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are Busy </a:t>
            </a:r>
            <a:endParaRPr b="1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8342422" y="4349453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780175" y="3405450"/>
            <a:ext cx="1098124" cy="129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5935050" y="154750"/>
            <a:ext cx="3055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latin typeface="Calibri"/>
                <a:ea typeface="Calibri"/>
                <a:cs typeface="Calibri"/>
                <a:sym typeface="Calibri"/>
              </a:rPr>
              <a:t>Garland R. Quarles Elementary School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Winchester, VA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latin typeface="Calibri"/>
                <a:ea typeface="Calibri"/>
                <a:cs typeface="Calibri"/>
                <a:sym typeface="Calibri"/>
              </a:rPr>
              <a:t>Chapter Director &amp; Advisors</a:t>
            </a:r>
            <a:endParaRPr b="0" i="1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20350" l="0" r="0" t="21768"/>
          <a:stretch/>
        </p:blipFill>
        <p:spPr>
          <a:xfrm>
            <a:off x="0" y="0"/>
            <a:ext cx="9144000" cy="529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235900" y="-76200"/>
            <a:ext cx="48483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“Honors” System for all Learners </a:t>
            </a: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377200" y="46607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58600" y="4686850"/>
            <a:ext cx="63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Bright Horizon Academy/Islamic School of San Diego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NSTEM Chapter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304800"/>
            <a:ext cx="9392025" cy="626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1247322" y="46307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95600" y="4595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Constitution &amp; Bylaws </a:t>
            </a:r>
            <a:endParaRPr b="1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375725" y="3375213"/>
            <a:ext cx="1156899" cy="13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