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332">
          <p15:clr>
            <a:srgbClr val="000000"/>
          </p15:clr>
        </p15:guide>
        <p15:guide id="4" pos="864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Deleted user"/>
  <p:cmAuthor clrIdx="1" id="1" initials="" lastIdx="1" name="Derek Desrosier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332" orient="horz"/>
        <p:guide pos="8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bold.fntdata"/><Relationship Id="rId12" Type="http://schemas.openxmlformats.org/officeDocument/2006/relationships/slide" Target="slides/slide6.xml"/><Relationship Id="rId34" Type="http://schemas.openxmlformats.org/officeDocument/2006/relationships/font" Target="fonts/Roboto-regular.fntdata"/><Relationship Id="rId15" Type="http://schemas.openxmlformats.org/officeDocument/2006/relationships/slide" Target="slides/slide9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8.xml"/><Relationship Id="rId36" Type="http://schemas.openxmlformats.org/officeDocument/2006/relationships/font" Target="fonts/Robo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6-10T20:25:49.802">
    <p:pos x="6000" y="0"/>
    <p:text>We could add a slide to talk about the success stories of our chapter members and how being part of an NSTEM chapter has helped them succeed.</p:text>
  </p:cm>
  <p:cm authorId="1" idx="1" dt="2024-06-10T20:25:49.802">
    <p:pos x="6000" y="0"/>
    <p:text>I think we should put it in this slide and put some testimonials in here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stem.org/project-based-learning-showcase/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Everyone Introduce themselves and do student introductions + we all work at the National STEM Honor Society and Welcome!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2178491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82178491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Students are part of a worldwide community of learners and educators dedicated to STEM education and have access to many different benefits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a15a5b0e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26a15a5b0e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Students will get a welcome packet and certificate once accepted to a chapter or once their info is </a:t>
            </a:r>
            <a:r>
              <a:rPr lang="en"/>
              <a:t>verified</a:t>
            </a:r>
            <a:r>
              <a:rPr lang="en"/>
              <a:t> for IGM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-"/>
            </a:pPr>
            <a:r>
              <a:rPr lang="en">
                <a:solidFill>
                  <a:schemeClr val="accent1"/>
                </a:solidFill>
              </a:rPr>
              <a:t>Recognition - students get in the news 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-"/>
            </a:pPr>
            <a:r>
              <a:rPr lang="en">
                <a:solidFill>
                  <a:schemeClr val="accent1"/>
                </a:solidFill>
              </a:rPr>
              <a:t>Induction and Graduation Ceremonies 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a0b7378e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ea0b7378e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-"/>
            </a:pPr>
            <a:r>
              <a:rPr lang="en">
                <a:solidFill>
                  <a:srgbClr val="38761D"/>
                </a:solidFill>
              </a:rPr>
              <a:t>One of NSTEM’s core values is project-based learning, where students get the </a:t>
            </a:r>
            <a:r>
              <a:rPr lang="en">
                <a:solidFill>
                  <a:srgbClr val="38761D"/>
                </a:solidFill>
              </a:rPr>
              <a:t>opportunity</a:t>
            </a:r>
            <a:r>
              <a:rPr lang="en">
                <a:solidFill>
                  <a:srgbClr val="38761D"/>
                </a:solidFill>
              </a:rPr>
              <a:t> to grow by hands-on opportunities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-"/>
            </a:pPr>
            <a:r>
              <a:rPr lang="en">
                <a:solidFill>
                  <a:srgbClr val="38761D"/>
                </a:solidFill>
              </a:rPr>
              <a:t>How does NSTEM contribute to PBL? </a:t>
            </a:r>
            <a:endParaRPr>
              <a:solidFill>
                <a:srgbClr val="38761D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-"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-"/>
            </a:pPr>
            <a:r>
              <a:rPr lang="en">
                <a:solidFill>
                  <a:srgbClr val="38761D"/>
                </a:solidFill>
              </a:rPr>
              <a:t>PBL showcase as recognition (tie to next slide)</a:t>
            </a:r>
            <a:endParaRPr>
              <a:solidFill>
                <a:srgbClr val="38761D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-"/>
            </a:pPr>
            <a:r>
              <a:rPr lang="en">
                <a:solidFill>
                  <a:srgbClr val="38761D"/>
                </a:solidFill>
              </a:rPr>
              <a:t>Showing commitment to STEM and culmination of in depth learning throughout the year 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-"/>
            </a:pPr>
            <a:r>
              <a:rPr lang="en">
                <a:solidFill>
                  <a:srgbClr val="38761D"/>
                </a:solidFill>
              </a:rPr>
              <a:t>Advisors have the ability to recognize excellence in project based learning through </a:t>
            </a:r>
            <a:r>
              <a:rPr lang="en">
                <a:solidFill>
                  <a:srgbClr val="38761D"/>
                </a:solidFill>
              </a:rPr>
              <a:t>certificates</a:t>
            </a:r>
            <a:r>
              <a:rPr lang="en">
                <a:solidFill>
                  <a:srgbClr val="38761D"/>
                </a:solidFill>
              </a:rPr>
              <a:t> and awards (mention shop)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-"/>
            </a:pPr>
            <a:r>
              <a:rPr lang="en">
                <a:solidFill>
                  <a:schemeClr val="accent3"/>
                </a:solidFill>
              </a:rPr>
              <a:t>Anyone can join regardless of school-based chapters or IGM 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21784911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821784911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Annual showcase involving over 30 projects from </a:t>
            </a:r>
            <a:r>
              <a:rPr lang="en">
                <a:solidFill>
                  <a:schemeClr val="accent1"/>
                </a:solidFill>
              </a:rPr>
              <a:t>across</a:t>
            </a:r>
            <a:r>
              <a:rPr lang="en">
                <a:solidFill>
                  <a:schemeClr val="accent1"/>
                </a:solidFill>
              </a:rPr>
              <a:t> the United States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Students of any age can enter their STEM-related projects that they have completed over the past year and give a presentation, similar to a science fair</a:t>
            </a:r>
            <a:endParaRPr>
              <a:solidFill>
                <a:srgbClr val="38761D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○"/>
            </a:pPr>
            <a:r>
              <a:rPr lang="en">
                <a:solidFill>
                  <a:srgbClr val="38761D"/>
                </a:solidFill>
              </a:rPr>
              <a:t>Culmination and showcase of STEM learning over the school year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Happens March of every year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To learn more - scan the QR code on this slide or check your student </a:t>
            </a:r>
            <a:r>
              <a:rPr lang="en">
                <a:solidFill>
                  <a:srgbClr val="38761D"/>
                </a:solidFill>
              </a:rPr>
              <a:t>dashboard</a:t>
            </a:r>
            <a:r>
              <a:rPr lang="en">
                <a:solidFill>
                  <a:srgbClr val="38761D"/>
                </a:solidFill>
              </a:rPr>
              <a:t>!</a:t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https://nstem.org/project-based-learning-showcase/</a:t>
            </a:r>
            <a:r>
              <a:rPr lang="en">
                <a:solidFill>
                  <a:srgbClr val="38761D"/>
                </a:solidFill>
              </a:rPr>
              <a:t> 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c3e0169d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2bc3e0169d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Through an NSTEM membership students can easily earn a PVSA, which encourages community service for all students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PVSA’s are another way that we recognize </a:t>
            </a:r>
            <a:r>
              <a:rPr lang="en">
                <a:solidFill>
                  <a:srgbClr val="38761D"/>
                </a:solidFill>
              </a:rPr>
              <a:t>excellence</a:t>
            </a:r>
            <a:r>
              <a:rPr lang="en">
                <a:solidFill>
                  <a:srgbClr val="38761D"/>
                </a:solidFill>
              </a:rPr>
              <a:t> and its on a national level!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6c97854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146c97854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We’re not just focused on STEM education, we’re also focused on leadership (segue to next slide)</a:t>
            </a:r>
            <a:endParaRPr>
              <a:solidFill>
                <a:srgbClr val="A64D79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○"/>
            </a:pPr>
            <a:r>
              <a:rPr lang="en">
                <a:solidFill>
                  <a:srgbClr val="A64D79"/>
                </a:solidFill>
              </a:rPr>
              <a:t>We help to establish leadership skills in students as early as pre-k and through college/university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Students will be invited to join the Student Advisory council 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Chapter Officer is a great way (segue to next slide)</a:t>
            </a:r>
            <a:endParaRPr>
              <a:solidFill>
                <a:srgbClr val="A64D79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a0b7378e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ea0b7378e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Resource Library (a great way for students to learn about STEM opportunities, e.g., external scholarships, events, competitions, etc.)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Student newsletter and monthly updates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We will help you plan fundraisers and recognize that not everybody has the financial resources to obtain things 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Have an entire team dedicated to finding solutions for members and chapters . Email: membercare@nstem.org</a:t>
            </a:r>
            <a:endParaRPr>
              <a:solidFill>
                <a:srgbClr val="A64D79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71fe7c62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2e71fe7c62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0f92b52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2c0f92b52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IGMs get discounts, chapter members get discounts too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Resource Library discounts 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Store discounts (all new members have 10% off for apparel and accessories)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0b7378e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ea0b7378e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Direct them to the Whittier Elementary School Youtube video (do a QR Code)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462fe6aa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gd462fe6aa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As an NSTEM member, while you are exploring your STEM career, you are also learning the crucial values that we, here at NSTEM, believe in: Community, the </a:t>
            </a:r>
            <a:r>
              <a:rPr lang="en"/>
              <a:t>environment</a:t>
            </a:r>
            <a:r>
              <a:rPr lang="en"/>
              <a:t>, and IDEA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bb36d3bb4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We could talk about the “no student left behind” concept and how the grants and sponsorship team might be able to help them.</a:t>
            </a:r>
            <a:endParaRPr>
              <a:solidFill>
                <a:srgbClr val="A64D79"/>
              </a:solidFill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Fundraisers - we’re able to help provide ideas/resources</a:t>
            </a:r>
            <a:endParaRPr>
              <a:solidFill>
                <a:srgbClr val="A64D79"/>
              </a:solidFill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Prices are affordable for both chapters and IGM members</a:t>
            </a:r>
            <a:endParaRPr>
              <a:solidFill>
                <a:srgbClr val="A64D79"/>
              </a:solidFill>
            </a:endParaRPr>
          </a:p>
        </p:txBody>
      </p:sp>
      <p:sp>
        <p:nvSpPr>
          <p:cNvPr id="267" name="Google Shape;267;gdbb36d3bb4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08f8547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308f8547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08f85470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3308f85470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bb36d3bb4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dbb36d3bb4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Char char="-"/>
            </a:pPr>
            <a:r>
              <a:rPr lang="en" sz="1200">
                <a:solidFill>
                  <a:srgbClr val="38761D"/>
                </a:solidFill>
              </a:rPr>
              <a:t>Students who have an IGM can access this merchandise through their dashboard, all chapter-based students, let your advisor know about this side of the shop!</a:t>
            </a:r>
            <a:endParaRPr sz="12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9fe366b6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9fe366b6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Char char="-"/>
            </a:pPr>
            <a:r>
              <a:rPr lang="en" sz="1200">
                <a:solidFill>
                  <a:srgbClr val="38761D"/>
                </a:solidFill>
              </a:rPr>
              <a:t>This is open to all students, regardless of if they are an IGM or in a chapter</a:t>
            </a:r>
            <a:endParaRPr sz="1200">
              <a:solidFill>
                <a:srgbClr val="38761D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Char char="-"/>
            </a:pPr>
            <a:r>
              <a:rPr lang="en" sz="1200">
                <a:solidFill>
                  <a:srgbClr val="38761D"/>
                </a:solidFill>
              </a:rPr>
              <a:t>Advisors can also order from this side of the shop for their chapter</a:t>
            </a:r>
            <a:endParaRPr sz="12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645708ea6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2645708ea6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We hold accreditation from 1500 colleges and universities nationwide. Our official recognition by admissions boards solidifies our standing as a trusted and reputable institution for prospective students seeking academic excellence and growth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JUST FOR COLLEGE &amp; HS students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f4dcc76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We are super excited to welcome you to our exponentially growing community. We can’t wait for you to get started and to see the things that NSTEM can help you accomplish.</a:t>
            </a:r>
            <a:endParaRPr/>
          </a:p>
        </p:txBody>
      </p:sp>
      <p:sp>
        <p:nvSpPr>
          <p:cNvPr id="318" name="Google Shape;318;gdf4dcc765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bb36d3b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support and resources to students from K to Career</a:t>
            </a:r>
            <a:r>
              <a:rPr baseline="30000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aseline="30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Encourages STEM interest, creativity, and passion!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to all, regardless of resources within the community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0" name="Google Shape;70;gdbb36d3bb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bb36d3bb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 careers with educational experiences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students at an earlier age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the continuum from </a:t>
            </a: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to Career</a:t>
            </a:r>
            <a:r>
              <a:rPr baseline="30000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skills in technical areas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Making sure you have what you need to excel in STEM (students may find it hard to access </a:t>
            </a:r>
            <a:r>
              <a:rPr lang="en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lang="en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New student dashboard is linked to the advisor dashboard so it is easy for them to keep up with everything 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Dashboard is more user friendly 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t/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dbb36d3bb4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732bc2688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732bc2688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Easy to Join and </a:t>
            </a:r>
            <a:r>
              <a:rPr lang="en">
                <a:solidFill>
                  <a:schemeClr val="accent1"/>
                </a:solidFill>
              </a:rPr>
              <a:t>accessible</a:t>
            </a:r>
            <a:r>
              <a:rPr lang="en">
                <a:solidFill>
                  <a:schemeClr val="accent1"/>
                </a:solidFill>
              </a:rPr>
              <a:t> for everybody regardless of connection to physical school 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This is a great opportunity for pre-k–12 international, online, or homeschooled students to receive STEM recognition.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Talk about the benefits of the International Global Membership (project-based learning, resources, and scholarship opportunities students can access)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Alternative to a chapter 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100"/>
              <a:buChar char="●"/>
            </a:pPr>
            <a:r>
              <a:rPr lang="en">
                <a:solidFill>
                  <a:srgbClr val="A64D79"/>
                </a:solidFill>
              </a:rPr>
              <a:t>IGM is for students who don’t have access to a chapter and a chapter </a:t>
            </a:r>
            <a:r>
              <a:rPr lang="en">
                <a:solidFill>
                  <a:srgbClr val="A64D79"/>
                </a:solidFill>
              </a:rPr>
              <a:t>member</a:t>
            </a:r>
            <a:r>
              <a:rPr lang="en">
                <a:solidFill>
                  <a:srgbClr val="A64D79"/>
                </a:solidFill>
              </a:rPr>
              <a:t> is based off an advisor who directs the students</a:t>
            </a:r>
            <a:endParaRPr>
              <a:solidFill>
                <a:srgbClr val="A64D7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(pasted from slide after)</a:t>
            </a:r>
            <a:endParaRPr>
              <a:solidFill>
                <a:srgbClr val="A64D79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While there are multiple types of memberships available, you get access to the NSTEM community regardless of how you join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Both chapters and individuals get access to a variety of resources</a:t>
            </a:r>
            <a:endParaRPr>
              <a:solidFill>
                <a:srgbClr val="38761D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●"/>
            </a:pPr>
            <a:r>
              <a:rPr lang="en">
                <a:solidFill>
                  <a:srgbClr val="38761D"/>
                </a:solidFill>
              </a:rPr>
              <a:t>Great way to connect with other like-minded students around the world</a:t>
            </a:r>
            <a:endParaRPr>
              <a:solidFill>
                <a:srgbClr val="A64D79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902d21d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1902d21d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NSTEM is designed for ALL STEM learners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GPA requirement is only in STEM courses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Inclusive to all students that want to learn more about STEM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Everybody is welcome regardless of race, religion, status and the overall goal is to get as many students involved in STEM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Getting ready to go international with chapters all around the world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a4c4a19b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●"/>
            </a:pPr>
            <a:r>
              <a:rPr lang="en" sz="1500">
                <a:solidFill>
                  <a:srgbClr val="333333"/>
                </a:solidFill>
                <a:highlight>
                  <a:srgbClr val="FFFFFF"/>
                </a:highlight>
              </a:rPr>
              <a:t>Keep your grades up (regardless of whether you are IGM or chapter)</a:t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●"/>
            </a:pPr>
            <a:r>
              <a:rPr lang="en" sz="1500">
                <a:solidFill>
                  <a:srgbClr val="333333"/>
                </a:solidFill>
                <a:highlight>
                  <a:schemeClr val="lt1"/>
                </a:highlight>
              </a:rPr>
              <a:t>Keep member dashboards up to date </a:t>
            </a:r>
            <a:r>
              <a:rPr lang="en" sz="1500">
                <a:solidFill>
                  <a:srgbClr val="333333"/>
                </a:solidFill>
                <a:highlight>
                  <a:srgbClr val="FFFF00"/>
                </a:highlight>
              </a:rPr>
              <a:t>(transition to slide 9)</a:t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4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1" name="Google Shape;111;g12a4c4a19ba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bb36d3bb4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bb36d3bb4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Dashboards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○"/>
            </a:pPr>
            <a:r>
              <a:rPr lang="en">
                <a:solidFill>
                  <a:srgbClr val="38761D"/>
                </a:solidFill>
              </a:rPr>
              <a:t>What students can access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Chapter handbook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NSTEM products (Store)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Chapter </a:t>
            </a:r>
            <a:r>
              <a:rPr lang="en">
                <a:solidFill>
                  <a:srgbClr val="38761D"/>
                </a:solidFill>
              </a:rPr>
              <a:t>experience</a:t>
            </a:r>
            <a:r>
              <a:rPr lang="en">
                <a:solidFill>
                  <a:srgbClr val="38761D"/>
                </a:solidFill>
              </a:rPr>
              <a:t> form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Resource library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PBL showcase info</a:t>
            </a:r>
            <a:endParaRPr>
              <a:solidFill>
                <a:srgbClr val="38761D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○"/>
            </a:pPr>
            <a:r>
              <a:rPr lang="en">
                <a:solidFill>
                  <a:srgbClr val="38761D"/>
                </a:solidFill>
              </a:rPr>
              <a:t>What they need to upload to stay active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Documentation to meet requirements</a:t>
            </a:r>
            <a:endParaRPr>
              <a:solidFill>
                <a:srgbClr val="38761D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Char char="■"/>
            </a:pPr>
            <a:r>
              <a:rPr lang="en">
                <a:solidFill>
                  <a:srgbClr val="38761D"/>
                </a:solidFill>
              </a:rPr>
              <a:t>Media release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a15a5b0e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6a15a5b0e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For members under the age of 13, your parents will have a pivotal role in working with you to make your STEM dreams possible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Parents will receive all email communications, so be sure to check your inboxes!</a:t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>
                <a:solidFill>
                  <a:schemeClr val="accent1"/>
                </a:solidFill>
              </a:rPr>
              <a:t>Parents can share in the </a:t>
            </a:r>
            <a:r>
              <a:rPr lang="en">
                <a:solidFill>
                  <a:schemeClr val="accent1"/>
                </a:solidFill>
              </a:rPr>
              <a:t>responsibility</a:t>
            </a:r>
            <a:r>
              <a:rPr lang="en">
                <a:solidFill>
                  <a:schemeClr val="accent1"/>
                </a:solidFill>
              </a:rPr>
              <a:t> for managing students’ dashboards and making sure their requirements are up to date (if an IGM)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Relationship Id="rId11" Type="http://schemas.openxmlformats.org/officeDocument/2006/relationships/image" Target="../media/image24.png"/><Relationship Id="rId10" Type="http://schemas.openxmlformats.org/officeDocument/2006/relationships/image" Target="../media/image21.png"/><Relationship Id="rId12" Type="http://schemas.openxmlformats.org/officeDocument/2006/relationships/image" Target="../media/image29.png"/><Relationship Id="rId9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9.png"/><Relationship Id="rId4" Type="http://schemas.openxmlformats.org/officeDocument/2006/relationships/image" Target="../media/image74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3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62.png"/><Relationship Id="rId11" Type="http://schemas.openxmlformats.org/officeDocument/2006/relationships/image" Target="../media/image41.png"/><Relationship Id="rId10" Type="http://schemas.openxmlformats.org/officeDocument/2006/relationships/image" Target="../media/image3.png"/><Relationship Id="rId12" Type="http://schemas.openxmlformats.org/officeDocument/2006/relationships/image" Target="../media/image17.png"/><Relationship Id="rId9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49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52.png"/><Relationship Id="rId5" Type="http://schemas.openxmlformats.org/officeDocument/2006/relationships/image" Target="../media/image40.png"/><Relationship Id="rId6" Type="http://schemas.openxmlformats.org/officeDocument/2006/relationships/image" Target="../media/image59.png"/><Relationship Id="rId7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1.xml"/><Relationship Id="rId4" Type="http://schemas.openxmlformats.org/officeDocument/2006/relationships/image" Target="../media/image76.jpg"/><Relationship Id="rId5" Type="http://schemas.openxmlformats.org/officeDocument/2006/relationships/image" Target="../media/image3.png"/><Relationship Id="rId6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51.gif"/><Relationship Id="rId5" Type="http://schemas.openxmlformats.org/officeDocument/2006/relationships/image" Target="../media/image43.png"/><Relationship Id="rId6" Type="http://schemas.openxmlformats.org/officeDocument/2006/relationships/image" Target="../media/image54.png"/><Relationship Id="rId7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Relationship Id="rId5" Type="http://schemas.openxmlformats.org/officeDocument/2006/relationships/hyperlink" Target="https://nstem.org/chapters-map/" TargetMode="External"/><Relationship Id="rId6" Type="http://schemas.openxmlformats.org/officeDocument/2006/relationships/hyperlink" Target="https://nstem.org/chapters-map/" TargetMode="External"/><Relationship Id="rId7" Type="http://schemas.openxmlformats.org/officeDocument/2006/relationships/hyperlink" Target="https://nstem.org/chapters-map/" TargetMode="External"/><Relationship Id="rId8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png"/><Relationship Id="rId4" Type="http://schemas.openxmlformats.org/officeDocument/2006/relationships/image" Target="../media/image3.png"/><Relationship Id="rId5" Type="http://schemas.openxmlformats.org/officeDocument/2006/relationships/image" Target="../media/image65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iktok.com/@nstemhs?" TargetMode="External"/><Relationship Id="rId10" Type="http://schemas.openxmlformats.org/officeDocument/2006/relationships/image" Target="../media/image60.png"/><Relationship Id="rId13" Type="http://schemas.openxmlformats.org/officeDocument/2006/relationships/hyperlink" Target="https://www.pinterest.com/nstemhs/_created/" TargetMode="External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1.png"/><Relationship Id="rId4" Type="http://schemas.openxmlformats.org/officeDocument/2006/relationships/hyperlink" Target="https://www.instagram.com/nstemhs/" TargetMode="External"/><Relationship Id="rId9" Type="http://schemas.openxmlformats.org/officeDocument/2006/relationships/image" Target="../media/image63.png"/><Relationship Id="rId15" Type="http://schemas.openxmlformats.org/officeDocument/2006/relationships/hyperlink" Target="https://www.linkedin.com/company/national-stem-honor-society" TargetMode="External"/><Relationship Id="rId14" Type="http://schemas.openxmlformats.org/officeDocument/2006/relationships/image" Target="../media/image68.png"/><Relationship Id="rId17" Type="http://schemas.openxmlformats.org/officeDocument/2006/relationships/image" Target="../media/image3.png"/><Relationship Id="rId16" Type="http://schemas.openxmlformats.org/officeDocument/2006/relationships/image" Target="../media/image73.png"/><Relationship Id="rId5" Type="http://schemas.openxmlformats.org/officeDocument/2006/relationships/image" Target="../media/image70.png"/><Relationship Id="rId6" Type="http://schemas.openxmlformats.org/officeDocument/2006/relationships/hyperlink" Target="https://www.facebook.com/NSTEMHS/" TargetMode="External"/><Relationship Id="rId18" Type="http://schemas.openxmlformats.org/officeDocument/2006/relationships/image" Target="../media/image6.png"/><Relationship Id="rId7" Type="http://schemas.openxmlformats.org/officeDocument/2006/relationships/image" Target="../media/image66.png"/><Relationship Id="rId8" Type="http://schemas.openxmlformats.org/officeDocument/2006/relationships/hyperlink" Target="https://twitter.com/nstemh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10" Type="http://schemas.openxmlformats.org/officeDocument/2006/relationships/image" Target="../media/image17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3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9691" l="0" r="0" t="0"/>
          <a:stretch/>
        </p:blipFill>
        <p:spPr>
          <a:xfrm>
            <a:off x="-76225" y="-57150"/>
            <a:ext cx="9832374" cy="526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3168788" y="1396476"/>
            <a:ext cx="1944274" cy="22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69663" y="-2975"/>
            <a:ext cx="83424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="1" baseline="30000" i="0" lang="en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1" baseline="30000" i="0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28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5625" y="3504700"/>
            <a:ext cx="5108075" cy="9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9250" cy="61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912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500" y="1392125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2925" y="1392125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7512" y="3909025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927" y="2650594"/>
            <a:ext cx="1197864" cy="119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2925" y="3909050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9">
            <a:alphaModFix amt="91000"/>
          </a:blip>
          <a:srcRect b="0" l="0" r="0" t="0"/>
          <a:stretch/>
        </p:blipFill>
        <p:spPr>
          <a:xfrm>
            <a:off x="185350" y="4140201"/>
            <a:ext cx="506826" cy="5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66275" y="2647911"/>
            <a:ext cx="1200325" cy="12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3846675" y="17922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  <a:r>
              <a:rPr b="1" i="0" lang="en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02925" y="133661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66278" y="133651"/>
            <a:ext cx="1200325" cy="1197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1913" l="0" r="2066" t="971"/>
          <a:stretch/>
        </p:blipFill>
        <p:spPr>
          <a:xfrm>
            <a:off x="4427525" y="-204800"/>
            <a:ext cx="5446723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0" l="0" r="8483" t="0"/>
          <a:stretch/>
        </p:blipFill>
        <p:spPr>
          <a:xfrm>
            <a:off x="-76200" y="-273193"/>
            <a:ext cx="4572001" cy="281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5">
            <a:alphaModFix/>
          </a:blip>
          <a:srcRect b="19389" l="7322" r="7031" t="12745"/>
          <a:stretch/>
        </p:blipFill>
        <p:spPr>
          <a:xfrm>
            <a:off x="-798525" y="2360575"/>
            <a:ext cx="5446723" cy="287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 rotWithShape="1">
          <a:blip r:embed="rId6">
            <a:alphaModFix/>
          </a:blip>
          <a:srcRect b="0" l="0" r="0" t="22015"/>
          <a:stretch/>
        </p:blipFill>
        <p:spPr>
          <a:xfrm>
            <a:off x="4495800" y="2360575"/>
            <a:ext cx="4749701" cy="27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5181600" y="4341125"/>
            <a:ext cx="369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Missouri Military Academy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Officers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649800" y="1914450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Phenix City Elementary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Induction Ceremony</a:t>
            </a: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11866025" y="2760125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Phenix City Elementary - </a:t>
            </a: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Induction Ceremony</a:t>
            </a: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798550" y="23188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4688400" y="1914450"/>
            <a:ext cx="435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St. Joseph Middle School 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Induction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573600" y="4352850"/>
            <a:ext cx="435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Malden Catholic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-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Induction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4140150" y="42302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189525"/>
            <a:ext cx="9296400" cy="619761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086685" y="3782304"/>
            <a:ext cx="810965" cy="9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5980150" y="261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Project-Based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b="0" l="337" r="337" t="0"/>
          <a:stretch/>
        </p:blipFill>
        <p:spPr>
          <a:xfrm>
            <a:off x="5267325" y="152400"/>
            <a:ext cx="37127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50" y="577075"/>
            <a:ext cx="5078326" cy="393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5910" y="4183050"/>
            <a:ext cx="712800" cy="7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9150" y="-152400"/>
            <a:ext cx="9460776" cy="53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1591725" y="3173467"/>
            <a:ext cx="74475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Encouraging 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Service 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solve  local, regional, </a:t>
            </a:r>
            <a:endParaRPr b="1" i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national, global problems/challenges</a:t>
            </a:r>
            <a:endParaRPr b="1" i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700825" y="46185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206950" y="4454525"/>
            <a:ext cx="496026" cy="5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6250" y="1843250"/>
            <a:ext cx="1002350" cy="13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750" y="2632050"/>
            <a:ext cx="4544698" cy="30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950" y="2622729"/>
            <a:ext cx="4864099" cy="27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8949" y="-47250"/>
            <a:ext cx="4746624" cy="26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0233" y="0"/>
            <a:ext cx="4679184" cy="2632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1550" y="1665838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61550" y="2715213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4163" y="1665838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10">
            <a:alphaModFix amt="91000"/>
          </a:blip>
          <a:srcRect b="0" l="0" r="0" t="0"/>
          <a:stretch/>
        </p:blipFill>
        <p:spPr>
          <a:xfrm>
            <a:off x="8186350" y="40519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7225" y="2808275"/>
            <a:ext cx="711300" cy="7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3465550" y="261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Leadership 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24373" y="960373"/>
            <a:ext cx="711300" cy="7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0" y="-685800"/>
            <a:ext cx="9525001" cy="733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3187575" y="37847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 b="29200" l="25882" r="0" t="4283"/>
          <a:stretch/>
        </p:blipFill>
        <p:spPr>
          <a:xfrm>
            <a:off x="0" y="0"/>
            <a:ext cx="9169751" cy="524374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0" y="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 Library</a:t>
            </a:r>
            <a:endParaRPr b="1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976524" y="3828200"/>
            <a:ext cx="771952" cy="9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5332225" y="4294800"/>
            <a:ext cx="304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Notre Dame Preparatory High - </a:t>
            </a:r>
            <a:r>
              <a:rPr b="1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 Ceremony</a:t>
            </a:r>
            <a:endParaRPr b="1" i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025" y="-165100"/>
            <a:ext cx="5111175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200" y="-90650"/>
            <a:ext cx="4794249" cy="319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01251" y="2571750"/>
            <a:ext cx="4881050" cy="27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4200" y="2571750"/>
            <a:ext cx="4579799" cy="305319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912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858300" y="244222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&amp; 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Discounts 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0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359825" y="4104901"/>
            <a:ext cx="536825" cy="6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1200" y="-2325900"/>
            <a:ext cx="9918700" cy="8552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1"/>
          <p:cNvPicPr preferRelativeResize="0"/>
          <p:nvPr/>
        </p:nvPicPr>
        <p:blipFill rotWithShape="1">
          <a:blip r:embed="rId5">
            <a:alphaModFix amt="91000"/>
          </a:blip>
          <a:srcRect b="0" l="0" r="0" t="0"/>
          <a:stretch/>
        </p:blipFill>
        <p:spPr>
          <a:xfrm>
            <a:off x="8267413" y="3905301"/>
            <a:ext cx="706437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/>
          <p:nvPr/>
        </p:nvSpPr>
        <p:spPr>
          <a:xfrm>
            <a:off x="2962275" y="4518900"/>
            <a:ext cx="339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Whittier Elementary School -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 txBox="1"/>
          <p:nvPr/>
        </p:nvSpPr>
        <p:spPr>
          <a:xfrm>
            <a:off x="6894550" y="-43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Readiness 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52925"/>
            <a:ext cx="1297875" cy="12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8029" l="0" r="0" t="0"/>
          <a:stretch/>
        </p:blipFill>
        <p:spPr>
          <a:xfrm>
            <a:off x="0" y="0"/>
            <a:ext cx="9144003" cy="52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5450" y="4062475"/>
            <a:ext cx="9144000" cy="82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206000" y="4062475"/>
            <a:ext cx="91440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Mission: 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 innovation and recognize student excellence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Pre-K to Career</a:t>
            </a:r>
            <a:r>
              <a:rPr b="1" baseline="30000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fields of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cience,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echnology,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ngineering, &amp;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athematics</a:t>
            </a:r>
            <a:endParaRPr i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136000" y="108675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Rachel Patterson Elementary School 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Chapter Induction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047075" y="48461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950" y="-59950"/>
            <a:ext cx="9348451" cy="5258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32"/>
          <p:cNvCxnSpPr/>
          <p:nvPr/>
        </p:nvCxnSpPr>
        <p:spPr>
          <a:xfrm flipH="1" rot="10800000">
            <a:off x="1241050" y="3618600"/>
            <a:ext cx="849000" cy="670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6" name="Google Shape;256;p32"/>
          <p:cNvCxnSpPr/>
          <p:nvPr/>
        </p:nvCxnSpPr>
        <p:spPr>
          <a:xfrm>
            <a:off x="1166575" y="3024675"/>
            <a:ext cx="1131900" cy="15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7" name="Google Shape;257;p32"/>
          <p:cNvSpPr txBox="1"/>
          <p:nvPr/>
        </p:nvSpPr>
        <p:spPr>
          <a:xfrm>
            <a:off x="522675" y="142350"/>
            <a:ext cx="7411200" cy="3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n" sz="3800">
                <a:latin typeface="Calibri"/>
                <a:ea typeface="Calibri"/>
                <a:cs typeface="Calibri"/>
                <a:sym typeface="Calibri"/>
              </a:rPr>
              <a:t>NSTEM’s Values</a:t>
            </a:r>
            <a:r>
              <a:rPr b="1" i="0" lang="en" sz="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8" name="Google Shape;258;p32"/>
          <p:cNvCxnSpPr/>
          <p:nvPr/>
        </p:nvCxnSpPr>
        <p:spPr>
          <a:xfrm>
            <a:off x="1241050" y="1938825"/>
            <a:ext cx="930900" cy="604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9" name="Google Shape;25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750" y="1911203"/>
            <a:ext cx="2059250" cy="20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0250" y="2035700"/>
            <a:ext cx="1840550" cy="184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5825" y="3521337"/>
            <a:ext cx="1840550" cy="18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/>
        </p:nvSpPr>
        <p:spPr>
          <a:xfrm>
            <a:off x="3206000" y="3593950"/>
            <a:ext cx="1848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8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175" y="848825"/>
            <a:ext cx="1288275" cy="12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450" y="-194725"/>
            <a:ext cx="9211448" cy="690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40475" y="-74800"/>
            <a:ext cx="30114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Affordability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342325" y="47355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413950" y="39757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4"/>
          <p:cNvPicPr preferRelativeResize="0"/>
          <p:nvPr/>
        </p:nvPicPr>
        <p:blipFill rotWithShape="1">
          <a:blip r:embed="rId3">
            <a:alphaModFix/>
          </a:blip>
          <a:srcRect b="0" l="59957" r="4" t="0"/>
          <a:stretch/>
        </p:blipFill>
        <p:spPr>
          <a:xfrm>
            <a:off x="6802750" y="0"/>
            <a:ext cx="22650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 rotWithShape="1">
          <a:blip r:embed="rId4">
            <a:alphaModFix/>
          </a:blip>
          <a:srcRect b="0" l="0" r="3642" t="0"/>
          <a:stretch/>
        </p:blipFill>
        <p:spPr>
          <a:xfrm>
            <a:off x="-106925" y="-401100"/>
            <a:ext cx="6831626" cy="4767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7010400" y="451655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1845188" y="-762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Chapter</a:t>
            </a:r>
            <a:r>
              <a:rPr lang="en">
                <a:uFill>
                  <a:noFill/>
                </a:uFill>
                <a:hlinkClick r:id="rId6"/>
              </a:rPr>
              <a:t> </a:t>
            </a:r>
            <a:r>
              <a:rPr b="1" lang="en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 rotWithShape="1">
          <a:blip r:embed="rId8">
            <a:alphaModFix amt="91000"/>
          </a:blip>
          <a:srcRect b="0" l="0" r="0" t="0"/>
          <a:stretch/>
        </p:blipFill>
        <p:spPr>
          <a:xfrm>
            <a:off x="8381500" y="3877276"/>
            <a:ext cx="534700" cy="6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 rotWithShape="1">
          <a:blip r:embed="rId3">
            <a:alphaModFix/>
          </a:blip>
          <a:srcRect b="17613" l="0" r="44087" t="40026"/>
          <a:stretch/>
        </p:blipFill>
        <p:spPr>
          <a:xfrm>
            <a:off x="14200" y="3302625"/>
            <a:ext cx="2620475" cy="184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5"/>
          <p:cNvPicPr preferRelativeResize="0"/>
          <p:nvPr/>
        </p:nvPicPr>
        <p:blipFill rotWithShape="1">
          <a:blip r:embed="rId3">
            <a:alphaModFix/>
          </a:blip>
          <a:srcRect b="4736" l="1341" r="0" t="5043"/>
          <a:stretch/>
        </p:blipFill>
        <p:spPr>
          <a:xfrm>
            <a:off x="1895400" y="0"/>
            <a:ext cx="72486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152400" y="474515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397388" y="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endParaRPr b="1" sz="3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</a:t>
            </a:r>
            <a:endParaRPr b="1" sz="3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35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194525" y="4192151"/>
            <a:ext cx="534700" cy="6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6735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/>
        </p:nvSpPr>
        <p:spPr>
          <a:xfrm>
            <a:off x="7095325" y="490562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4871400" y="2062275"/>
            <a:ext cx="42726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Exclusive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Chapter Merchandise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3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7"/>
          <p:cNvSpPr txBox="1"/>
          <p:nvPr/>
        </p:nvSpPr>
        <p:spPr>
          <a:xfrm>
            <a:off x="6610200" y="48664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1141625" y="2032000"/>
            <a:ext cx="22335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Apparel &amp; Accessories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900" y="-103325"/>
            <a:ext cx="9232901" cy="558936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342900" y="3512675"/>
            <a:ext cx="85548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Accredited College </a:t>
            </a:r>
            <a:endParaRPr b="1" sz="3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&amp; University </a:t>
            </a:r>
            <a:r>
              <a:rPr b="1" i="0" lang="en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Internship</a:t>
            </a:r>
            <a:endParaRPr b="1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8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8125" y="-27125"/>
            <a:ext cx="1285875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"/>
            <a:ext cx="9144000" cy="6238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6154925" y="38100"/>
            <a:ext cx="17715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nstem.org</a:t>
            </a:r>
            <a:r>
              <a:rPr b="1" i="0" lang="en" sz="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742300" y="107100"/>
            <a:ext cx="3287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3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4394975"/>
            <a:ext cx="577200" cy="5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600" y="4372025"/>
            <a:ext cx="890100" cy="6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10812" y="4447775"/>
            <a:ext cx="580778" cy="4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59825" y="4394987"/>
            <a:ext cx="577200" cy="57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11299" y="4347233"/>
            <a:ext cx="504000" cy="58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13375" y="4338125"/>
            <a:ext cx="580800" cy="5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67176" y="4430589"/>
            <a:ext cx="504002" cy="5059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9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39"/>
          <p:cNvPicPr preferRelativeResize="0"/>
          <p:nvPr/>
        </p:nvPicPr>
        <p:blipFill rotWithShape="1">
          <a:blip r:embed="rId17">
            <a:alphaModFix amt="91000"/>
          </a:blip>
          <a:srcRect b="0" l="0" r="0" t="0"/>
          <a:stretch/>
        </p:blipFill>
        <p:spPr>
          <a:xfrm>
            <a:off x="8187850" y="3901329"/>
            <a:ext cx="709801" cy="83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92923" y="3622300"/>
            <a:ext cx="2612182" cy="5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14595" l="0" r="0" t="0"/>
          <a:stretch/>
        </p:blipFill>
        <p:spPr>
          <a:xfrm>
            <a:off x="-29512" y="0"/>
            <a:ext cx="9203026" cy="52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3400" y="804075"/>
            <a:ext cx="1407300" cy="1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5125" y="2540250"/>
            <a:ext cx="1370000" cy="13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5375" y="1449650"/>
            <a:ext cx="1407300" cy="1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3938" y="3899575"/>
            <a:ext cx="1023625" cy="10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775" y="52400"/>
            <a:ext cx="5284865" cy="10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00" y="751550"/>
            <a:ext cx="1133475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8600"/>
            <a:ext cx="9144000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4044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89250" y="52888"/>
            <a:ext cx="75687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n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b="1" lang="en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busy! </a:t>
            </a:r>
            <a:endParaRPr b="1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594925" y="3710999"/>
            <a:ext cx="900501" cy="10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0" y="-533400"/>
            <a:ext cx="9525001" cy="635244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311700" y="4817925"/>
            <a:ext cx="747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243500" y="3868174"/>
            <a:ext cx="900501" cy="10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24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Chapters &amp; Individual</a:t>
            </a:r>
            <a:r>
              <a:rPr b="1" lang="en">
                <a:solidFill>
                  <a:schemeClr val="lt1"/>
                </a:solidFill>
              </a:rPr>
              <a:t> Global Membership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6952074" y="4902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20350" l="0" r="0" t="21768"/>
          <a:stretch/>
        </p:blipFill>
        <p:spPr>
          <a:xfrm>
            <a:off x="0" y="0"/>
            <a:ext cx="9144000" cy="529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3436300" y="-76200"/>
            <a:ext cx="48483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Honors System for all Learners </a:t>
            </a:r>
            <a:r>
              <a:rPr b="1" i="0" lang="en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1377200" y="4660750"/>
            <a:ext cx="1848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58600" y="4686850"/>
            <a:ext cx="63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Bright Horizon Academy/Islamic School of San Diego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Robotics Class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16873" l="0" r="0" t="-2916"/>
          <a:stretch/>
        </p:blipFill>
        <p:spPr>
          <a:xfrm>
            <a:off x="0" y="0"/>
            <a:ext cx="9144001" cy="50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568150" y="76200"/>
            <a:ext cx="79578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Minimum Eligibility Requirements for Student Membership</a:t>
            </a:r>
            <a:endParaRPr b="0" i="0" sz="1900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2850" y="531300"/>
            <a:ext cx="6034350" cy="4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6805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aseline="30000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53631" l="6475" r="7063" t="5471"/>
          <a:stretch/>
        </p:blipFill>
        <p:spPr>
          <a:xfrm>
            <a:off x="-61850" y="-411250"/>
            <a:ext cx="9205852" cy="56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1247322" y="4630778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495600" y="4595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Dashboard</a:t>
            </a:r>
            <a:endParaRPr b="1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720625" y="48128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1115475" y="4722125"/>
            <a:ext cx="44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St. Joseph Middle School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Graduation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79475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561700" y="364300"/>
            <a:ext cx="61911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Parents</a:t>
            </a:r>
            <a:endParaRPr b="1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742600" y="3625624"/>
            <a:ext cx="995876" cy="11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